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1" roundtripDataSignature="AMtx7mhi8Y5FnaSWHAXpgGs/HU6ErTR60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71"/>
  </p:normalViewPr>
  <p:slideViewPr>
    <p:cSldViewPr snapToGrid="0">
      <p:cViewPr varScale="1">
        <p:scale>
          <a:sx n="104" d="100"/>
          <a:sy n="104" d="100"/>
        </p:scale>
        <p:origin x="89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7fa012bbff_1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7fa012bbff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9" name="Google Shape;149;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7fa012bbff_1_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7fa012bbff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5" name="Google Shape;125;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7fa012bbff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7fa012bbf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1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1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1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3"/>
          <p:cNvSpPr>
            <a:spLocks noGrp="1"/>
          </p:cNvSpPr>
          <p:nvPr>
            <p:ph type="pic" idx="2"/>
          </p:nvPr>
        </p:nvSpPr>
        <p:spPr>
          <a:xfrm>
            <a:off x="5183188" y="987425"/>
            <a:ext cx="6172200" cy="4873625"/>
          </a:xfrm>
          <a:prstGeom prst="rect">
            <a:avLst/>
          </a:prstGeom>
          <a:noFill/>
          <a:ln>
            <a:noFill/>
          </a:ln>
        </p:spPr>
      </p:sp>
      <p:sp>
        <p:nvSpPr>
          <p:cNvPr id="64" name="Google Shape;64;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1492493" y="1460100"/>
            <a:ext cx="9207000" cy="17658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dk1"/>
              </a:buClr>
              <a:buSzPct val="100000"/>
              <a:buFont typeface="Times New Roman"/>
              <a:buNone/>
            </a:pPr>
            <a:r>
              <a:rPr lang="en-US" b="1">
                <a:latin typeface="Times New Roman"/>
                <a:ea typeface="Times New Roman"/>
                <a:cs typeface="Times New Roman"/>
                <a:sym typeface="Times New Roman"/>
              </a:rPr>
              <a:t>Predict Future Sales</a:t>
            </a:r>
            <a:endParaRPr b="1">
              <a:latin typeface="Times New Roman"/>
              <a:ea typeface="Times New Roman"/>
              <a:cs typeface="Times New Roman"/>
              <a:sym typeface="Times New Roman"/>
            </a:endParaRPr>
          </a:p>
          <a:p>
            <a:pPr marL="0" lvl="0" indent="0" algn="ctr" rtl="0">
              <a:lnSpc>
                <a:spcPct val="90000"/>
              </a:lnSpc>
              <a:spcBef>
                <a:spcPts val="0"/>
              </a:spcBef>
              <a:spcAft>
                <a:spcPts val="0"/>
              </a:spcAft>
              <a:buClr>
                <a:schemeClr val="dk1"/>
              </a:buClr>
              <a:buSzPct val="100000"/>
              <a:buFont typeface="Times New Roman"/>
              <a:buNone/>
            </a:pPr>
            <a:endParaRPr b="1">
              <a:latin typeface="Times New Roman"/>
              <a:ea typeface="Times New Roman"/>
              <a:cs typeface="Times New Roman"/>
              <a:sym typeface="Times New Roman"/>
            </a:endParaRPr>
          </a:p>
          <a:p>
            <a:pPr marL="0" lvl="0" indent="0" algn="ctr" rtl="0">
              <a:lnSpc>
                <a:spcPct val="90000"/>
              </a:lnSpc>
              <a:spcBef>
                <a:spcPts val="0"/>
              </a:spcBef>
              <a:spcAft>
                <a:spcPts val="0"/>
              </a:spcAft>
              <a:buClr>
                <a:schemeClr val="dk1"/>
              </a:buClr>
              <a:buSzPct val="135000"/>
              <a:buFont typeface="Times New Roman"/>
              <a:buNone/>
            </a:pPr>
            <a:r>
              <a:rPr lang="en-US" sz="4444" b="1">
                <a:latin typeface="Times New Roman"/>
                <a:ea typeface="Times New Roman"/>
                <a:cs typeface="Times New Roman"/>
                <a:sym typeface="Times New Roman"/>
              </a:rPr>
              <a:t>Data Analytics using R</a:t>
            </a:r>
            <a:endParaRPr sz="4444" b="1">
              <a:latin typeface="Times New Roman"/>
              <a:ea typeface="Times New Roman"/>
              <a:cs typeface="Times New Roman"/>
              <a:sym typeface="Times New Roman"/>
            </a:endParaRPr>
          </a:p>
        </p:txBody>
      </p:sp>
      <p:sp>
        <p:nvSpPr>
          <p:cNvPr id="85" name="Google Shape;85;p1"/>
          <p:cNvSpPr txBox="1">
            <a:spLocks noGrp="1"/>
          </p:cNvSpPr>
          <p:nvPr>
            <p:ph type="subTitle" idx="1"/>
          </p:nvPr>
        </p:nvSpPr>
        <p:spPr>
          <a:xfrm>
            <a:off x="1492475" y="4893276"/>
            <a:ext cx="9207000" cy="1377872"/>
          </a:xfrm>
          <a:prstGeom prst="rect">
            <a:avLst/>
          </a:prstGeom>
          <a:noFill/>
          <a:ln>
            <a:noFill/>
          </a:ln>
        </p:spPr>
        <p:txBody>
          <a:bodyPr spcFirstLastPara="1" wrap="square" lIns="91425" tIns="45700" rIns="91425" bIns="45700" anchor="t" anchorCtr="0">
            <a:noAutofit/>
          </a:bodyPr>
          <a:lstStyle/>
          <a:p>
            <a:pPr marL="0" lvl="0" indent="0" algn="ctr" rtl="0">
              <a:lnSpc>
                <a:spcPct val="70000"/>
              </a:lnSpc>
              <a:spcBef>
                <a:spcPts val="0"/>
              </a:spcBef>
              <a:spcAft>
                <a:spcPts val="0"/>
              </a:spcAft>
              <a:buClr>
                <a:schemeClr val="dk1"/>
              </a:buClr>
              <a:buSzPts val="2220"/>
              <a:buNone/>
            </a:pPr>
            <a:r>
              <a:rPr lang="en-US" sz="3200" b="1" dirty="0">
                <a:latin typeface="Times New Roman"/>
                <a:ea typeface="Times New Roman"/>
                <a:cs typeface="Times New Roman"/>
                <a:sym typeface="Times New Roman"/>
              </a:rPr>
              <a:t>Presented By:</a:t>
            </a:r>
          </a:p>
          <a:p>
            <a:pPr marL="0" lvl="0" indent="0" algn="ctr" rtl="0">
              <a:lnSpc>
                <a:spcPct val="70000"/>
              </a:lnSpc>
              <a:spcBef>
                <a:spcPts val="1000"/>
              </a:spcBef>
              <a:spcAft>
                <a:spcPts val="0"/>
              </a:spcAft>
              <a:buClr>
                <a:schemeClr val="dk1"/>
              </a:buClr>
              <a:buSzPts val="2220"/>
              <a:buNone/>
            </a:pPr>
            <a:r>
              <a:rPr lang="en-US" sz="3200" dirty="0" err="1">
                <a:latin typeface="Times New Roman"/>
                <a:ea typeface="Times New Roman"/>
                <a:cs typeface="Times New Roman"/>
                <a:sym typeface="Times New Roman"/>
              </a:rPr>
              <a:t>Sakshee</a:t>
            </a:r>
            <a:r>
              <a:rPr lang="en-US" sz="3200" dirty="0">
                <a:latin typeface="Times New Roman"/>
                <a:ea typeface="Times New Roman"/>
                <a:cs typeface="Times New Roman"/>
                <a:sym typeface="Times New Roman"/>
              </a:rPr>
              <a:t> </a:t>
            </a:r>
            <a:r>
              <a:rPr lang="en-US" sz="3200" dirty="0" err="1">
                <a:latin typeface="Times New Roman"/>
                <a:ea typeface="Times New Roman"/>
                <a:cs typeface="Times New Roman"/>
                <a:sym typeface="Times New Roman"/>
              </a:rPr>
              <a:t>Parnerkar</a:t>
            </a:r>
            <a:r>
              <a:rPr lang="en-US" sz="3200" dirty="0">
                <a:latin typeface="Times New Roman"/>
                <a:ea typeface="Times New Roman"/>
                <a:cs typeface="Times New Roman"/>
                <a:sym typeface="Times New Roman"/>
              </a:rPr>
              <a:t> (sp2772)</a:t>
            </a:r>
            <a:endParaRPr sz="32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9"/>
          <p:cNvSpPr txBox="1">
            <a:spLocks noGrp="1"/>
          </p:cNvSpPr>
          <p:nvPr>
            <p:ph type="title"/>
          </p:nvPr>
        </p:nvSpPr>
        <p:spPr>
          <a:xfrm>
            <a:off x="382325" y="99850"/>
            <a:ext cx="11427300" cy="8139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latin typeface="Times New Roman"/>
                <a:ea typeface="Times New Roman"/>
                <a:cs typeface="Times New Roman"/>
                <a:sym typeface="Times New Roman"/>
              </a:rPr>
              <a:t>Most Popular item per shop</a:t>
            </a:r>
            <a:endParaRPr b="1">
              <a:latin typeface="Times New Roman"/>
              <a:ea typeface="Times New Roman"/>
              <a:cs typeface="Times New Roman"/>
              <a:sym typeface="Times New Roman"/>
            </a:endParaRPr>
          </a:p>
        </p:txBody>
      </p:sp>
      <p:pic>
        <p:nvPicPr>
          <p:cNvPr id="140" name="Google Shape;140;p9"/>
          <p:cNvPicPr preferRelativeResize="0">
            <a:picLocks noGrp="1"/>
          </p:cNvPicPr>
          <p:nvPr>
            <p:ph type="body" idx="1"/>
          </p:nvPr>
        </p:nvPicPr>
        <p:blipFill rotWithShape="1">
          <a:blip r:embed="rId3">
            <a:alphaModFix/>
          </a:blip>
          <a:srcRect/>
          <a:stretch/>
        </p:blipFill>
        <p:spPr>
          <a:xfrm>
            <a:off x="199050" y="1067850"/>
            <a:ext cx="11793900" cy="5647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g17fa012bbff_1_6"/>
          <p:cNvSpPr txBox="1">
            <a:spLocks noGrp="1"/>
          </p:cNvSpPr>
          <p:nvPr>
            <p:ph type="title"/>
          </p:nvPr>
        </p:nvSpPr>
        <p:spPr>
          <a:xfrm>
            <a:off x="375450" y="222725"/>
            <a:ext cx="11359200" cy="1070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b="1">
                <a:latin typeface="Times New Roman"/>
                <a:ea typeface="Times New Roman"/>
                <a:cs typeface="Times New Roman"/>
                <a:sym typeface="Times New Roman"/>
              </a:rPr>
              <a:t>Total gross per Item category</a:t>
            </a:r>
            <a:endParaRPr b="1">
              <a:latin typeface="Times New Roman"/>
              <a:ea typeface="Times New Roman"/>
              <a:cs typeface="Times New Roman"/>
              <a:sym typeface="Times New Roman"/>
            </a:endParaRPr>
          </a:p>
        </p:txBody>
      </p:sp>
      <p:pic>
        <p:nvPicPr>
          <p:cNvPr id="146" name="Google Shape;146;g17fa012bbff_1_6"/>
          <p:cNvPicPr preferRelativeResize="0"/>
          <p:nvPr/>
        </p:nvPicPr>
        <p:blipFill rotWithShape="1">
          <a:blip r:embed="rId3">
            <a:alphaModFix/>
          </a:blip>
          <a:srcRect/>
          <a:stretch/>
        </p:blipFill>
        <p:spPr>
          <a:xfrm>
            <a:off x="225425" y="1518725"/>
            <a:ext cx="11782001" cy="50900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0"/>
          <p:cNvSpPr txBox="1">
            <a:spLocks noGrp="1"/>
          </p:cNvSpPr>
          <p:nvPr>
            <p:ph type="title"/>
          </p:nvPr>
        </p:nvSpPr>
        <p:spPr>
          <a:xfrm>
            <a:off x="382313" y="112878"/>
            <a:ext cx="11427373" cy="685908"/>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960"/>
              <a:buFont typeface="Calibri"/>
              <a:buNone/>
            </a:pPr>
            <a:r>
              <a:rPr lang="en-US" b="1">
                <a:latin typeface="Times New Roman"/>
                <a:ea typeface="Times New Roman"/>
                <a:cs typeface="Times New Roman"/>
                <a:sym typeface="Times New Roman"/>
              </a:rPr>
              <a:t>Total sales Month-day and Year wise </a:t>
            </a:r>
            <a:endParaRPr b="1">
              <a:latin typeface="Times New Roman"/>
              <a:ea typeface="Times New Roman"/>
              <a:cs typeface="Times New Roman"/>
              <a:sym typeface="Times New Roman"/>
            </a:endParaRPr>
          </a:p>
        </p:txBody>
      </p:sp>
      <p:pic>
        <p:nvPicPr>
          <p:cNvPr id="152" name="Google Shape;152;p10"/>
          <p:cNvPicPr preferRelativeResize="0">
            <a:picLocks noGrp="1"/>
          </p:cNvPicPr>
          <p:nvPr>
            <p:ph type="body" idx="1"/>
          </p:nvPr>
        </p:nvPicPr>
        <p:blipFill rotWithShape="1">
          <a:blip r:embed="rId3">
            <a:alphaModFix/>
          </a:blip>
          <a:srcRect/>
          <a:stretch/>
        </p:blipFill>
        <p:spPr>
          <a:xfrm>
            <a:off x="0" y="890195"/>
            <a:ext cx="12192000" cy="5659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g17fa012bbff_1_12"/>
          <p:cNvSpPr txBox="1">
            <a:spLocks noGrp="1"/>
          </p:cNvSpPr>
          <p:nvPr>
            <p:ph type="title"/>
          </p:nvPr>
        </p:nvSpPr>
        <p:spPr>
          <a:xfrm>
            <a:off x="261000" y="166100"/>
            <a:ext cx="11165100" cy="949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b="1">
                <a:latin typeface="Times New Roman"/>
                <a:ea typeface="Times New Roman"/>
                <a:cs typeface="Times New Roman"/>
                <a:sym typeface="Times New Roman"/>
              </a:rPr>
              <a:t>Yearly-Monthly Sales</a:t>
            </a:r>
            <a:endParaRPr b="1">
              <a:latin typeface="Times New Roman"/>
              <a:ea typeface="Times New Roman"/>
              <a:cs typeface="Times New Roman"/>
              <a:sym typeface="Times New Roman"/>
            </a:endParaRPr>
          </a:p>
        </p:txBody>
      </p:sp>
      <p:pic>
        <p:nvPicPr>
          <p:cNvPr id="158" name="Google Shape;158;g17fa012bbff_1_12"/>
          <p:cNvPicPr preferRelativeResize="0"/>
          <p:nvPr/>
        </p:nvPicPr>
        <p:blipFill rotWithShape="1">
          <a:blip r:embed="rId3">
            <a:alphaModFix/>
          </a:blip>
          <a:srcRect/>
          <a:stretch/>
        </p:blipFill>
        <p:spPr>
          <a:xfrm>
            <a:off x="0" y="1222100"/>
            <a:ext cx="12192000" cy="5374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1"/>
          <p:cNvSpPr txBox="1">
            <a:spLocks noGrp="1"/>
          </p:cNvSpPr>
          <p:nvPr>
            <p:ph type="title"/>
          </p:nvPr>
        </p:nvSpPr>
        <p:spPr>
          <a:xfrm>
            <a:off x="207578" y="152221"/>
            <a:ext cx="11427300" cy="9039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latin typeface="Times New Roman"/>
                <a:ea typeface="Times New Roman"/>
                <a:cs typeface="Times New Roman"/>
                <a:sym typeface="Times New Roman"/>
              </a:rPr>
              <a:t>Yearly Sales</a:t>
            </a:r>
            <a:endParaRPr b="1">
              <a:latin typeface="Times New Roman"/>
              <a:ea typeface="Times New Roman"/>
              <a:cs typeface="Times New Roman"/>
              <a:sym typeface="Times New Roman"/>
            </a:endParaRPr>
          </a:p>
        </p:txBody>
      </p:sp>
      <p:pic>
        <p:nvPicPr>
          <p:cNvPr id="164" name="Google Shape;164;p11"/>
          <p:cNvPicPr preferRelativeResize="0"/>
          <p:nvPr/>
        </p:nvPicPr>
        <p:blipFill rotWithShape="1">
          <a:blip r:embed="rId3">
            <a:alphaModFix/>
          </a:blip>
          <a:srcRect/>
          <a:stretch/>
        </p:blipFill>
        <p:spPr>
          <a:xfrm>
            <a:off x="0" y="1186500"/>
            <a:ext cx="12192000" cy="5339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2"/>
          <p:cNvSpPr txBox="1">
            <a:spLocks noGrp="1"/>
          </p:cNvSpPr>
          <p:nvPr>
            <p:ph type="title"/>
          </p:nvPr>
        </p:nvSpPr>
        <p:spPr>
          <a:xfrm>
            <a:off x="224122" y="165404"/>
            <a:ext cx="11435400" cy="685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b="1">
                <a:latin typeface="Times New Roman"/>
                <a:ea typeface="Times New Roman"/>
                <a:cs typeface="Times New Roman"/>
                <a:sym typeface="Times New Roman"/>
              </a:rPr>
              <a:t>Items sold on weekdays; Daily item sold</a:t>
            </a:r>
            <a:endParaRPr b="1">
              <a:latin typeface="Times New Roman"/>
              <a:ea typeface="Times New Roman"/>
              <a:cs typeface="Times New Roman"/>
              <a:sym typeface="Times New Roman"/>
            </a:endParaRPr>
          </a:p>
        </p:txBody>
      </p:sp>
      <p:pic>
        <p:nvPicPr>
          <p:cNvPr id="170" name="Google Shape;170;p12"/>
          <p:cNvPicPr preferRelativeResize="0">
            <a:picLocks noGrp="1"/>
          </p:cNvPicPr>
          <p:nvPr>
            <p:ph type="body" idx="1"/>
          </p:nvPr>
        </p:nvPicPr>
        <p:blipFill rotWithShape="1">
          <a:blip r:embed="rId3">
            <a:alphaModFix/>
          </a:blip>
          <a:srcRect/>
          <a:stretch/>
        </p:blipFill>
        <p:spPr>
          <a:xfrm>
            <a:off x="1" y="3885149"/>
            <a:ext cx="12191999" cy="2972851"/>
          </a:xfrm>
          <a:prstGeom prst="rect">
            <a:avLst/>
          </a:prstGeom>
          <a:noFill/>
          <a:ln>
            <a:noFill/>
          </a:ln>
        </p:spPr>
      </p:pic>
      <p:pic>
        <p:nvPicPr>
          <p:cNvPr id="171" name="Google Shape;171;p12"/>
          <p:cNvPicPr preferRelativeResize="0"/>
          <p:nvPr/>
        </p:nvPicPr>
        <p:blipFill rotWithShape="1">
          <a:blip r:embed="rId4">
            <a:alphaModFix/>
          </a:blip>
          <a:srcRect/>
          <a:stretch/>
        </p:blipFill>
        <p:spPr>
          <a:xfrm>
            <a:off x="0" y="924910"/>
            <a:ext cx="12213516" cy="288666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3"/>
          <p:cNvSpPr txBox="1">
            <a:spLocks noGrp="1"/>
          </p:cNvSpPr>
          <p:nvPr>
            <p:ph type="title"/>
          </p:nvPr>
        </p:nvSpPr>
        <p:spPr>
          <a:xfrm>
            <a:off x="838200" y="149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latin typeface="Times New Roman"/>
                <a:ea typeface="Times New Roman"/>
                <a:cs typeface="Times New Roman"/>
                <a:sym typeface="Times New Roman"/>
              </a:rPr>
              <a:t>Conclusion</a:t>
            </a:r>
            <a:r>
              <a:rPr lang="en-US"/>
              <a:t> </a:t>
            </a:r>
            <a:endParaRPr/>
          </a:p>
        </p:txBody>
      </p:sp>
      <p:sp>
        <p:nvSpPr>
          <p:cNvPr id="177" name="Google Shape;177;p13"/>
          <p:cNvSpPr txBox="1">
            <a:spLocks noGrp="1"/>
          </p:cNvSpPr>
          <p:nvPr>
            <p:ph type="body" idx="1"/>
          </p:nvPr>
        </p:nvSpPr>
        <p:spPr>
          <a:xfrm>
            <a:off x="838200" y="1366625"/>
            <a:ext cx="10515600" cy="49920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sz="3200">
                <a:latin typeface="Times New Roman"/>
                <a:ea typeface="Times New Roman"/>
                <a:cs typeface="Times New Roman"/>
                <a:sym typeface="Times New Roman"/>
              </a:rPr>
              <a:t>We used gradient boosting model(gbm) as we can deal directly with the variables of choice, use cross-fold validation parameter. Also RMSE(root mean squared error) is easy to interpret. </a:t>
            </a:r>
            <a:endParaRPr sz="3200">
              <a:latin typeface="Times New Roman"/>
              <a:ea typeface="Times New Roman"/>
              <a:cs typeface="Times New Roman"/>
              <a:sym typeface="Times New Roman"/>
            </a:endParaRPr>
          </a:p>
          <a:p>
            <a:pPr marL="228600" lvl="0" indent="-50800" algn="l" rtl="0">
              <a:lnSpc>
                <a:spcPct val="90000"/>
              </a:lnSpc>
              <a:spcBef>
                <a:spcPts val="0"/>
              </a:spcBef>
              <a:spcAft>
                <a:spcPts val="0"/>
              </a:spcAft>
              <a:buClr>
                <a:schemeClr val="dk1"/>
              </a:buClr>
              <a:buSzPts val="2800"/>
              <a:buNone/>
            </a:pPr>
            <a:r>
              <a:rPr lang="en-US" sz="3200">
                <a:latin typeface="Times New Roman"/>
                <a:ea typeface="Times New Roman"/>
                <a:cs typeface="Times New Roman"/>
                <a:sym typeface="Times New Roman"/>
              </a:rPr>
              <a:t>GBM offers partial dependency plot which helps us explore correlations between features.</a:t>
            </a:r>
            <a:endParaRPr sz="3200">
              <a:latin typeface="Times New Roman"/>
              <a:ea typeface="Times New Roman"/>
              <a:cs typeface="Times New Roman"/>
              <a:sym typeface="Times New Roman"/>
            </a:endParaRPr>
          </a:p>
          <a:p>
            <a:pPr marL="228600" lvl="0" indent="-50800" algn="l" rtl="0">
              <a:lnSpc>
                <a:spcPct val="90000"/>
              </a:lnSpc>
              <a:spcBef>
                <a:spcPts val="0"/>
              </a:spcBef>
              <a:spcAft>
                <a:spcPts val="0"/>
              </a:spcAft>
              <a:buClr>
                <a:schemeClr val="dk1"/>
              </a:buClr>
              <a:buSzPts val="2800"/>
              <a:buNone/>
            </a:pPr>
            <a:endParaRPr sz="3200">
              <a:latin typeface="Times New Roman"/>
              <a:ea typeface="Times New Roman"/>
              <a:cs typeface="Times New Roman"/>
              <a:sym typeface="Times New Roman"/>
            </a:endParaRPr>
          </a:p>
          <a:p>
            <a:pPr marL="228600" lvl="0" indent="-50800" algn="l" rtl="0">
              <a:lnSpc>
                <a:spcPct val="90000"/>
              </a:lnSpc>
              <a:spcBef>
                <a:spcPts val="0"/>
              </a:spcBef>
              <a:spcAft>
                <a:spcPts val="0"/>
              </a:spcAft>
              <a:buClr>
                <a:schemeClr val="dk1"/>
              </a:buClr>
              <a:buSzPts val="2800"/>
              <a:buNone/>
            </a:pPr>
            <a:r>
              <a:rPr lang="en-US" sz="3200">
                <a:latin typeface="Times New Roman"/>
                <a:ea typeface="Times New Roman"/>
                <a:cs typeface="Times New Roman"/>
                <a:sym typeface="Times New Roman"/>
              </a:rPr>
              <a:t>Why not XGBOOST?-</a:t>
            </a:r>
            <a:endParaRPr sz="3200">
              <a:latin typeface="Times New Roman"/>
              <a:ea typeface="Times New Roman"/>
              <a:cs typeface="Times New Roman"/>
              <a:sym typeface="Times New Roman"/>
            </a:endParaRPr>
          </a:p>
          <a:p>
            <a:pPr marL="228600" lvl="0" indent="-50800" algn="l" rtl="0">
              <a:lnSpc>
                <a:spcPct val="90000"/>
              </a:lnSpc>
              <a:spcBef>
                <a:spcPts val="0"/>
              </a:spcBef>
              <a:spcAft>
                <a:spcPts val="0"/>
              </a:spcAft>
              <a:buClr>
                <a:schemeClr val="dk1"/>
              </a:buClr>
              <a:buSzPts val="2800"/>
              <a:buNone/>
            </a:pPr>
            <a:r>
              <a:rPr lang="en-US" sz="3200">
                <a:latin typeface="Times New Roman"/>
                <a:ea typeface="Times New Roman"/>
                <a:cs typeface="Times New Roman"/>
                <a:sym typeface="Times New Roman"/>
              </a:rPr>
              <a:t>There was no need to create sparse matrices as the dataset was limited.</a:t>
            </a:r>
            <a:endParaRPr sz="32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2"/>
          <p:cNvSpPr txBox="1">
            <a:spLocks noGrp="1"/>
          </p:cNvSpPr>
          <p:nvPr>
            <p:ph type="title"/>
          </p:nvPr>
        </p:nvSpPr>
        <p:spPr>
          <a:xfrm>
            <a:off x="838200" y="716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latin typeface="Times New Roman"/>
                <a:ea typeface="Times New Roman"/>
                <a:cs typeface="Times New Roman"/>
                <a:sym typeface="Times New Roman"/>
              </a:rPr>
              <a:t>Description </a:t>
            </a:r>
            <a:endParaRPr b="1">
              <a:latin typeface="Times New Roman"/>
              <a:ea typeface="Times New Roman"/>
              <a:cs typeface="Times New Roman"/>
              <a:sym typeface="Times New Roman"/>
            </a:endParaRPr>
          </a:p>
        </p:txBody>
      </p:sp>
      <p:sp>
        <p:nvSpPr>
          <p:cNvPr id="91" name="Google Shape;91;p2"/>
          <p:cNvSpPr txBox="1">
            <a:spLocks noGrp="1"/>
          </p:cNvSpPr>
          <p:nvPr>
            <p:ph type="body" idx="1"/>
          </p:nvPr>
        </p:nvSpPr>
        <p:spPr>
          <a:xfrm>
            <a:off x="838200" y="2325125"/>
            <a:ext cx="10515600" cy="4351200"/>
          </a:xfrm>
          <a:prstGeom prst="rect">
            <a:avLst/>
          </a:prstGeom>
          <a:noFill/>
          <a:ln>
            <a:noFill/>
          </a:ln>
        </p:spPr>
        <p:txBody>
          <a:bodyPr spcFirstLastPara="1" wrap="square" lIns="91425" tIns="45700" rIns="91425" bIns="45700" anchor="t" anchorCtr="0">
            <a:normAutofit/>
          </a:bodyPr>
          <a:lstStyle/>
          <a:p>
            <a:pPr marL="228600" lvl="0" indent="-254000" algn="l" rtl="0">
              <a:lnSpc>
                <a:spcPct val="90000"/>
              </a:lnSpc>
              <a:spcBef>
                <a:spcPts val="0"/>
              </a:spcBef>
              <a:spcAft>
                <a:spcPts val="0"/>
              </a:spcAft>
              <a:buClr>
                <a:srgbClr val="212529"/>
              </a:buClr>
              <a:buSzPts val="3200"/>
              <a:buFont typeface="Times New Roman"/>
              <a:buChar char="•"/>
            </a:pPr>
            <a:r>
              <a:rPr lang="en-US" sz="3200" i="0" u="none" strike="noStrike">
                <a:solidFill>
                  <a:srgbClr val="212529"/>
                </a:solidFill>
                <a:latin typeface="Times New Roman"/>
                <a:ea typeface="Times New Roman"/>
                <a:cs typeface="Times New Roman"/>
                <a:sym typeface="Times New Roman"/>
              </a:rPr>
              <a:t>Sales prediction - </a:t>
            </a:r>
            <a:r>
              <a:rPr lang="en-US" sz="3200">
                <a:solidFill>
                  <a:srgbClr val="212529"/>
                </a:solidFill>
                <a:latin typeface="Times New Roman"/>
                <a:ea typeface="Times New Roman"/>
                <a:cs typeface="Times New Roman"/>
                <a:sym typeface="Times New Roman"/>
              </a:rPr>
              <a:t>T</a:t>
            </a:r>
            <a:r>
              <a:rPr lang="en-US" sz="3200" i="0" u="none" strike="noStrike">
                <a:solidFill>
                  <a:srgbClr val="212529"/>
                </a:solidFill>
                <a:latin typeface="Times New Roman"/>
                <a:ea typeface="Times New Roman"/>
                <a:cs typeface="Times New Roman"/>
                <a:sym typeface="Times New Roman"/>
              </a:rPr>
              <a:t>he process of estimating future sales by predicting the amount of product or services an individual salesperson, a sales team, or a shop is likely to sell in a fixed time period i.e. weekly, monthly, quarterly, or yearly. </a:t>
            </a:r>
            <a:endParaRPr sz="3200">
              <a:solidFill>
                <a:srgbClr val="212529"/>
              </a:solidFill>
              <a:latin typeface="Times New Roman"/>
              <a:ea typeface="Times New Roman"/>
              <a:cs typeface="Times New Roman"/>
              <a:sym typeface="Times New Roman"/>
            </a:endParaRPr>
          </a:p>
          <a:p>
            <a:pPr marL="228600" lvl="0" indent="-254000" algn="l" rtl="0">
              <a:lnSpc>
                <a:spcPct val="90000"/>
              </a:lnSpc>
              <a:spcBef>
                <a:spcPts val="0"/>
              </a:spcBef>
              <a:spcAft>
                <a:spcPts val="0"/>
              </a:spcAft>
              <a:buClr>
                <a:srgbClr val="212529"/>
              </a:buClr>
              <a:buSzPts val="3200"/>
              <a:buFont typeface="Times New Roman"/>
              <a:buChar char="•"/>
            </a:pPr>
            <a:r>
              <a:rPr lang="en-US" sz="3200">
                <a:solidFill>
                  <a:srgbClr val="212529"/>
                </a:solidFill>
                <a:latin typeface="Times New Roman"/>
                <a:ea typeface="Times New Roman"/>
                <a:cs typeface="Times New Roman"/>
                <a:sym typeface="Times New Roman"/>
              </a:rPr>
              <a:t>Sales prediction is the best example of predictive analytics.</a:t>
            </a:r>
            <a:endParaRPr sz="3200">
              <a:solidFill>
                <a:srgbClr val="212529"/>
              </a:solidFill>
              <a:latin typeface="Times New Roman"/>
              <a:ea typeface="Times New Roman"/>
              <a:cs typeface="Times New Roman"/>
              <a:sym typeface="Times New Roman"/>
            </a:endParaRPr>
          </a:p>
          <a:p>
            <a:pPr marL="228600" lvl="0" indent="-254000" algn="l" rtl="0">
              <a:lnSpc>
                <a:spcPct val="90000"/>
              </a:lnSpc>
              <a:spcBef>
                <a:spcPts val="1000"/>
              </a:spcBef>
              <a:spcAft>
                <a:spcPts val="0"/>
              </a:spcAft>
              <a:buClr>
                <a:srgbClr val="212529"/>
              </a:buClr>
              <a:buSzPts val="3200"/>
              <a:buFont typeface="Times New Roman"/>
              <a:buChar char="•"/>
            </a:pPr>
            <a:r>
              <a:rPr lang="en-US" sz="3200" i="0" u="none" strike="noStrike">
                <a:solidFill>
                  <a:srgbClr val="212529"/>
                </a:solidFill>
                <a:latin typeface="Times New Roman"/>
                <a:ea typeface="Times New Roman"/>
                <a:cs typeface="Times New Roman"/>
                <a:sym typeface="Times New Roman"/>
              </a:rPr>
              <a:t>Sales predictions provide key data so that the team can make decisions to improve the sales by tweaking contributing factors.</a:t>
            </a:r>
            <a:endParaRPr sz="32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3"/>
          <p:cNvSpPr txBox="1">
            <a:spLocks noGrp="1"/>
          </p:cNvSpPr>
          <p:nvPr>
            <p:ph type="title"/>
          </p:nvPr>
        </p:nvSpPr>
        <p:spPr>
          <a:xfrm>
            <a:off x="474600" y="365125"/>
            <a:ext cx="110463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latin typeface="Times New Roman"/>
                <a:ea typeface="Times New Roman"/>
                <a:cs typeface="Times New Roman"/>
                <a:sym typeface="Times New Roman"/>
              </a:rPr>
              <a:t>Problem Statement </a:t>
            </a:r>
            <a:endParaRPr b="1">
              <a:latin typeface="Times New Roman"/>
              <a:ea typeface="Times New Roman"/>
              <a:cs typeface="Times New Roman"/>
              <a:sym typeface="Times New Roman"/>
            </a:endParaRPr>
          </a:p>
        </p:txBody>
      </p:sp>
      <p:sp>
        <p:nvSpPr>
          <p:cNvPr id="97" name="Google Shape;97;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457200" lvl="0" indent="-431800" algn="just" rtl="0">
              <a:lnSpc>
                <a:spcPct val="90000"/>
              </a:lnSpc>
              <a:spcBef>
                <a:spcPts val="0"/>
              </a:spcBef>
              <a:spcAft>
                <a:spcPts val="0"/>
              </a:spcAft>
              <a:buSzPts val="3200"/>
              <a:buFont typeface="Times New Roman"/>
              <a:buChar char="•"/>
            </a:pPr>
            <a:r>
              <a:rPr lang="en-US" sz="3200">
                <a:latin typeface="Times New Roman"/>
                <a:ea typeface="Times New Roman"/>
                <a:cs typeface="Times New Roman"/>
                <a:sym typeface="Times New Roman"/>
              </a:rPr>
              <a:t>To forecast the total amount of product sold in every shop for the test set. Here, the list of shops and products slightly changes every month. Our main aim is to create a robust model that can handle such situations.</a:t>
            </a:r>
            <a:endParaRPr sz="3200">
              <a:latin typeface="Times New Roman"/>
              <a:ea typeface="Times New Roman"/>
              <a:cs typeface="Times New Roman"/>
              <a:sym typeface="Times New Roman"/>
            </a:endParaRPr>
          </a:p>
          <a:p>
            <a:pPr marL="457200" lvl="0" indent="-431800" algn="just" rtl="0">
              <a:lnSpc>
                <a:spcPct val="90000"/>
              </a:lnSpc>
              <a:spcBef>
                <a:spcPts val="0"/>
              </a:spcBef>
              <a:spcAft>
                <a:spcPts val="0"/>
              </a:spcAft>
              <a:buSzPts val="3200"/>
              <a:buFont typeface="Times New Roman"/>
              <a:buChar char="•"/>
            </a:pPr>
            <a:r>
              <a:rPr lang="en-US" sz="3200">
                <a:latin typeface="Times New Roman"/>
                <a:ea typeface="Times New Roman"/>
                <a:cs typeface="Times New Roman"/>
                <a:sym typeface="Times New Roman"/>
              </a:rPr>
              <a:t>Make a Machine learning model which could learn by training the model and then test the data.</a:t>
            </a:r>
            <a:endParaRPr sz="3200">
              <a:latin typeface="Times New Roman"/>
              <a:ea typeface="Times New Roman"/>
              <a:cs typeface="Times New Roman"/>
              <a:sym typeface="Times New Roman"/>
            </a:endParaRPr>
          </a:p>
          <a:p>
            <a:pPr marL="457200" lvl="0" indent="-431800" algn="just" rtl="0">
              <a:lnSpc>
                <a:spcPct val="90000"/>
              </a:lnSpc>
              <a:spcBef>
                <a:spcPts val="0"/>
              </a:spcBef>
              <a:spcAft>
                <a:spcPts val="0"/>
              </a:spcAft>
              <a:buSzPts val="3200"/>
              <a:buFont typeface="Times New Roman"/>
              <a:buChar char="•"/>
            </a:pPr>
            <a:r>
              <a:rPr lang="en-US" sz="3200">
                <a:latin typeface="Times New Roman"/>
                <a:ea typeface="Times New Roman"/>
                <a:cs typeface="Times New Roman"/>
                <a:sym typeface="Times New Roman"/>
              </a:rPr>
              <a:t>Creating new variables by using groupby and merging columns which could give us the best analysis and thus better understanding. </a:t>
            </a:r>
            <a:endParaRPr sz="32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4"/>
          <p:cNvSpPr txBox="1">
            <a:spLocks noGrp="1"/>
          </p:cNvSpPr>
          <p:nvPr>
            <p:ph type="title"/>
          </p:nvPr>
        </p:nvSpPr>
        <p:spPr>
          <a:xfrm>
            <a:off x="510200" y="365125"/>
            <a:ext cx="10843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latin typeface="Times New Roman"/>
                <a:ea typeface="Times New Roman"/>
                <a:cs typeface="Times New Roman"/>
                <a:sym typeface="Times New Roman"/>
              </a:rPr>
              <a:t>Dataset Information </a:t>
            </a:r>
            <a:endParaRPr b="1">
              <a:latin typeface="Times New Roman"/>
              <a:ea typeface="Times New Roman"/>
              <a:cs typeface="Times New Roman"/>
              <a:sym typeface="Times New Roman"/>
            </a:endParaRPr>
          </a:p>
        </p:txBody>
      </p:sp>
      <p:sp>
        <p:nvSpPr>
          <p:cNvPr id="103" name="Google Shape;103;p4"/>
          <p:cNvSpPr txBox="1">
            <a:spLocks noGrp="1"/>
          </p:cNvSpPr>
          <p:nvPr>
            <p:ph type="body" idx="1"/>
          </p:nvPr>
        </p:nvSpPr>
        <p:spPr>
          <a:xfrm>
            <a:off x="742800" y="1690825"/>
            <a:ext cx="10706400" cy="4603500"/>
          </a:xfrm>
          <a:prstGeom prst="rect">
            <a:avLst/>
          </a:prstGeom>
          <a:noFill/>
          <a:ln>
            <a:noFill/>
          </a:ln>
        </p:spPr>
        <p:txBody>
          <a:bodyPr spcFirstLastPara="1" wrap="square" lIns="91425" tIns="45700" rIns="91425" bIns="45700" anchor="t" anchorCtr="0">
            <a:normAutofit/>
          </a:bodyPr>
          <a:lstStyle/>
          <a:p>
            <a:pPr marL="38100" marR="38100" lvl="0" indent="0" algn="l" rtl="0">
              <a:lnSpc>
                <a:spcPct val="115000"/>
              </a:lnSpc>
              <a:spcBef>
                <a:spcPts val="0"/>
              </a:spcBef>
              <a:spcAft>
                <a:spcPts val="0"/>
              </a:spcAft>
              <a:buClr>
                <a:schemeClr val="dk1"/>
              </a:buClr>
              <a:buSzPts val="1100"/>
              <a:buNone/>
            </a:pPr>
            <a:r>
              <a:rPr lang="en-US" sz="3200" b="1">
                <a:latin typeface="Times New Roman"/>
                <a:ea typeface="Times New Roman"/>
                <a:cs typeface="Times New Roman"/>
                <a:sym typeface="Times New Roman"/>
              </a:rPr>
              <a:t>Glimpse of Data:</a:t>
            </a:r>
            <a:endParaRPr sz="3200" b="1">
              <a:latin typeface="Times New Roman"/>
              <a:ea typeface="Times New Roman"/>
              <a:cs typeface="Times New Roman"/>
              <a:sym typeface="Times New Roman"/>
            </a:endParaRPr>
          </a:p>
          <a:p>
            <a:pPr marL="38100" marR="38100" lvl="0" indent="0" algn="l" rtl="0">
              <a:lnSpc>
                <a:spcPct val="115000"/>
              </a:lnSpc>
              <a:spcBef>
                <a:spcPts val="0"/>
              </a:spcBef>
              <a:spcAft>
                <a:spcPts val="0"/>
              </a:spcAft>
              <a:buClr>
                <a:schemeClr val="dk1"/>
              </a:buClr>
              <a:buSzPts val="1100"/>
              <a:buNone/>
            </a:pPr>
            <a:endParaRPr sz="1800" b="1">
              <a:latin typeface="Times New Roman"/>
              <a:ea typeface="Times New Roman"/>
              <a:cs typeface="Times New Roman"/>
              <a:sym typeface="Times New Roman"/>
            </a:endParaRPr>
          </a:p>
          <a:p>
            <a:pPr marL="457200" marR="38100" lvl="0" indent="-368300" algn="l" rtl="0">
              <a:lnSpc>
                <a:spcPct val="115000"/>
              </a:lnSpc>
              <a:spcBef>
                <a:spcPts val="0"/>
              </a:spcBef>
              <a:spcAft>
                <a:spcPts val="0"/>
              </a:spcAft>
              <a:buSzPts val="2200"/>
              <a:buFont typeface="Times New Roman"/>
              <a:buAutoNum type="arabicPeriod"/>
            </a:pPr>
            <a:r>
              <a:rPr lang="en-US" sz="3200">
                <a:latin typeface="Times New Roman"/>
                <a:ea typeface="Times New Roman"/>
                <a:cs typeface="Times New Roman"/>
                <a:sym typeface="Times New Roman"/>
              </a:rPr>
              <a:t>Sales_train.csv: Rows- 2,935849; columns - 6</a:t>
            </a:r>
            <a:endParaRPr sz="3200">
              <a:latin typeface="Times New Roman"/>
              <a:ea typeface="Times New Roman"/>
              <a:cs typeface="Times New Roman"/>
              <a:sym typeface="Times New Roman"/>
            </a:endParaRPr>
          </a:p>
          <a:p>
            <a:pPr marL="457200" marR="38100" lvl="0" indent="0" algn="l" rtl="0">
              <a:lnSpc>
                <a:spcPct val="115000"/>
              </a:lnSpc>
              <a:spcBef>
                <a:spcPts val="0"/>
              </a:spcBef>
              <a:spcAft>
                <a:spcPts val="0"/>
              </a:spcAft>
              <a:buNone/>
            </a:pPr>
            <a:endParaRPr sz="2100">
              <a:latin typeface="Times New Roman"/>
              <a:ea typeface="Times New Roman"/>
              <a:cs typeface="Times New Roman"/>
              <a:sym typeface="Times New Roman"/>
            </a:endParaRPr>
          </a:p>
          <a:p>
            <a:pPr marL="457200" marR="38100" lvl="0" indent="-368300" algn="l" rtl="0">
              <a:lnSpc>
                <a:spcPct val="115000"/>
              </a:lnSpc>
              <a:spcBef>
                <a:spcPts val="0"/>
              </a:spcBef>
              <a:spcAft>
                <a:spcPts val="0"/>
              </a:spcAft>
              <a:buSzPts val="2200"/>
              <a:buFont typeface="Times New Roman"/>
              <a:buAutoNum type="arabicPeriod"/>
            </a:pPr>
            <a:r>
              <a:rPr lang="en-US" sz="3200">
                <a:latin typeface="Times New Roman"/>
                <a:ea typeface="Times New Roman"/>
                <a:cs typeface="Times New Roman"/>
                <a:sym typeface="Times New Roman"/>
              </a:rPr>
              <a:t>items.csv: Rows- 22,170; columns - 3</a:t>
            </a:r>
            <a:endParaRPr sz="3200">
              <a:latin typeface="Times New Roman"/>
              <a:ea typeface="Times New Roman"/>
              <a:cs typeface="Times New Roman"/>
              <a:sym typeface="Times New Roman"/>
            </a:endParaRPr>
          </a:p>
          <a:p>
            <a:pPr marL="457200" marR="38100" lvl="0" indent="0" algn="l" rtl="0">
              <a:lnSpc>
                <a:spcPct val="115000"/>
              </a:lnSpc>
              <a:spcBef>
                <a:spcPts val="0"/>
              </a:spcBef>
              <a:spcAft>
                <a:spcPts val="0"/>
              </a:spcAft>
              <a:buNone/>
            </a:pPr>
            <a:endParaRPr sz="2100">
              <a:latin typeface="Times New Roman"/>
              <a:ea typeface="Times New Roman"/>
              <a:cs typeface="Times New Roman"/>
              <a:sym typeface="Times New Roman"/>
            </a:endParaRPr>
          </a:p>
          <a:p>
            <a:pPr marL="457200" marR="38100" lvl="0" indent="-368300" algn="l" rtl="0">
              <a:lnSpc>
                <a:spcPct val="115000"/>
              </a:lnSpc>
              <a:spcBef>
                <a:spcPts val="0"/>
              </a:spcBef>
              <a:spcAft>
                <a:spcPts val="0"/>
              </a:spcAft>
              <a:buSzPts val="2200"/>
              <a:buFont typeface="Times New Roman"/>
              <a:buAutoNum type="arabicPeriod"/>
            </a:pPr>
            <a:r>
              <a:rPr lang="en-US" sz="3200">
                <a:latin typeface="Times New Roman"/>
                <a:ea typeface="Times New Roman"/>
                <a:cs typeface="Times New Roman"/>
                <a:sym typeface="Times New Roman"/>
              </a:rPr>
              <a:t>test.csv: Rows- 214,200; columns - 3 </a:t>
            </a:r>
            <a:endParaRPr sz="3200">
              <a:latin typeface="Times New Roman"/>
              <a:ea typeface="Times New Roman"/>
              <a:cs typeface="Times New Roman"/>
              <a:sym typeface="Times New Roman"/>
            </a:endParaRPr>
          </a:p>
          <a:p>
            <a:pPr marL="457200" marR="38100" lvl="0" indent="0" algn="l" rtl="0">
              <a:lnSpc>
                <a:spcPct val="115000"/>
              </a:lnSpc>
              <a:spcBef>
                <a:spcPts val="0"/>
              </a:spcBef>
              <a:spcAft>
                <a:spcPts val="0"/>
              </a:spcAft>
              <a:buNone/>
            </a:pPr>
            <a:endParaRPr sz="2100">
              <a:latin typeface="Times New Roman"/>
              <a:ea typeface="Times New Roman"/>
              <a:cs typeface="Times New Roman"/>
              <a:sym typeface="Times New Roman"/>
            </a:endParaRPr>
          </a:p>
          <a:p>
            <a:pPr marL="457200" marR="38100" lvl="0" indent="-368300" algn="l" rtl="0">
              <a:lnSpc>
                <a:spcPct val="115000"/>
              </a:lnSpc>
              <a:spcBef>
                <a:spcPts val="0"/>
              </a:spcBef>
              <a:spcAft>
                <a:spcPts val="0"/>
              </a:spcAft>
              <a:buSzPts val="2200"/>
              <a:buFont typeface="Times New Roman"/>
              <a:buAutoNum type="arabicPeriod"/>
            </a:pPr>
            <a:r>
              <a:rPr lang="en-US" sz="3200">
                <a:latin typeface="Times New Roman"/>
                <a:ea typeface="Times New Roman"/>
                <a:cs typeface="Times New Roman"/>
                <a:sym typeface="Times New Roman"/>
              </a:rPr>
              <a:t>item_categories.csv: Rows-85; columns - 2</a:t>
            </a:r>
            <a:endParaRPr sz="32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latin typeface="Times New Roman"/>
                <a:ea typeface="Times New Roman"/>
                <a:cs typeface="Times New Roman"/>
                <a:sym typeface="Times New Roman"/>
              </a:rPr>
              <a:t>Libraries Required </a:t>
            </a:r>
            <a:endParaRPr b="1">
              <a:latin typeface="Times New Roman"/>
              <a:ea typeface="Times New Roman"/>
              <a:cs typeface="Times New Roman"/>
              <a:sym typeface="Times New Roman"/>
            </a:endParaRPr>
          </a:p>
        </p:txBody>
      </p:sp>
      <p:sp>
        <p:nvSpPr>
          <p:cNvPr id="109" name="Google Shape;109;p5"/>
          <p:cNvSpPr txBox="1">
            <a:spLocks noGrp="1"/>
          </p:cNvSpPr>
          <p:nvPr>
            <p:ph type="body" idx="1"/>
          </p:nvPr>
        </p:nvSpPr>
        <p:spPr>
          <a:xfrm>
            <a:off x="838200" y="1825625"/>
            <a:ext cx="10515600" cy="4351338"/>
          </a:xfrm>
          <a:prstGeom prst="rect">
            <a:avLst/>
          </a:prstGeom>
          <a:solidFill>
            <a:srgbClr val="D9EAD3"/>
          </a:solidFill>
          <a:ln>
            <a:noFill/>
          </a:ln>
        </p:spPr>
        <p:txBody>
          <a:bodyPr spcFirstLastPara="1" wrap="square" lIns="91425" tIns="45700" rIns="91425" bIns="45700" anchor="t" anchorCtr="0">
            <a:normAutofit fontScale="92500" lnSpcReduction="20000"/>
          </a:bodyPr>
          <a:lstStyle/>
          <a:p>
            <a:pPr marL="457200" lvl="0" indent="-434181" algn="l" rtl="0">
              <a:lnSpc>
                <a:spcPct val="100000"/>
              </a:lnSpc>
              <a:spcBef>
                <a:spcPts val="0"/>
              </a:spcBef>
              <a:spcAft>
                <a:spcPts val="0"/>
              </a:spcAft>
              <a:buClr>
                <a:srgbClr val="212121"/>
              </a:buClr>
              <a:buSzPct val="100000"/>
              <a:buFont typeface="Times New Roman"/>
              <a:buChar char="•"/>
            </a:pPr>
            <a:r>
              <a:rPr lang="en-US" sz="3500">
                <a:solidFill>
                  <a:srgbClr val="212121"/>
                </a:solidFill>
                <a:highlight>
                  <a:srgbClr val="D9EAD3"/>
                </a:highlight>
                <a:latin typeface="Times New Roman"/>
                <a:ea typeface="Times New Roman"/>
                <a:cs typeface="Times New Roman"/>
                <a:sym typeface="Times New Roman"/>
              </a:rPr>
              <a:t>dplyr: Data Manipulation</a:t>
            </a:r>
            <a:endParaRPr sz="3500">
              <a:solidFill>
                <a:srgbClr val="212121"/>
              </a:solidFill>
              <a:highlight>
                <a:srgbClr val="D9EAD3"/>
              </a:highlight>
              <a:latin typeface="Times New Roman"/>
              <a:ea typeface="Times New Roman"/>
              <a:cs typeface="Times New Roman"/>
              <a:sym typeface="Times New Roman"/>
            </a:endParaRPr>
          </a:p>
          <a:p>
            <a:pPr marL="457200" lvl="0" indent="0" algn="l" rtl="0">
              <a:lnSpc>
                <a:spcPct val="100000"/>
              </a:lnSpc>
              <a:spcBef>
                <a:spcPts val="0"/>
              </a:spcBef>
              <a:spcAft>
                <a:spcPts val="0"/>
              </a:spcAft>
              <a:buNone/>
            </a:pPr>
            <a:endParaRPr sz="1500">
              <a:solidFill>
                <a:srgbClr val="212121"/>
              </a:solidFill>
              <a:highlight>
                <a:srgbClr val="D9EAD3"/>
              </a:highlight>
              <a:latin typeface="Times New Roman"/>
              <a:ea typeface="Times New Roman"/>
              <a:cs typeface="Times New Roman"/>
              <a:sym typeface="Times New Roman"/>
            </a:endParaRPr>
          </a:p>
          <a:p>
            <a:pPr marL="457200" lvl="0" indent="-434181" algn="l" rtl="0">
              <a:lnSpc>
                <a:spcPct val="100000"/>
              </a:lnSpc>
              <a:spcBef>
                <a:spcPts val="0"/>
              </a:spcBef>
              <a:spcAft>
                <a:spcPts val="0"/>
              </a:spcAft>
              <a:buClr>
                <a:srgbClr val="212121"/>
              </a:buClr>
              <a:buSzPct val="100000"/>
              <a:buFont typeface="Times New Roman"/>
              <a:buChar char="•"/>
            </a:pPr>
            <a:r>
              <a:rPr lang="en-US" sz="3500">
                <a:solidFill>
                  <a:srgbClr val="212121"/>
                </a:solidFill>
                <a:highlight>
                  <a:srgbClr val="D9EAD3"/>
                </a:highlight>
                <a:latin typeface="Times New Roman"/>
                <a:ea typeface="Times New Roman"/>
                <a:cs typeface="Times New Roman"/>
                <a:sym typeface="Times New Roman"/>
              </a:rPr>
              <a:t>ggplot2: Plotting</a:t>
            </a:r>
            <a:endParaRPr sz="3500">
              <a:solidFill>
                <a:srgbClr val="212121"/>
              </a:solidFill>
              <a:highlight>
                <a:srgbClr val="D9EAD3"/>
              </a:highlight>
              <a:latin typeface="Times New Roman"/>
              <a:ea typeface="Times New Roman"/>
              <a:cs typeface="Times New Roman"/>
              <a:sym typeface="Times New Roman"/>
            </a:endParaRPr>
          </a:p>
          <a:p>
            <a:pPr marL="457200" lvl="0" indent="0" algn="l" rtl="0">
              <a:lnSpc>
                <a:spcPct val="100000"/>
              </a:lnSpc>
              <a:spcBef>
                <a:spcPts val="0"/>
              </a:spcBef>
              <a:spcAft>
                <a:spcPts val="0"/>
              </a:spcAft>
              <a:buNone/>
            </a:pPr>
            <a:endParaRPr sz="1500">
              <a:solidFill>
                <a:srgbClr val="212121"/>
              </a:solidFill>
              <a:highlight>
                <a:srgbClr val="D9EAD3"/>
              </a:highlight>
              <a:latin typeface="Times New Roman"/>
              <a:ea typeface="Times New Roman"/>
              <a:cs typeface="Times New Roman"/>
              <a:sym typeface="Times New Roman"/>
            </a:endParaRPr>
          </a:p>
          <a:p>
            <a:pPr marL="457200" lvl="0" indent="-434181" algn="l" rtl="0">
              <a:lnSpc>
                <a:spcPct val="100000"/>
              </a:lnSpc>
              <a:spcBef>
                <a:spcPts val="0"/>
              </a:spcBef>
              <a:spcAft>
                <a:spcPts val="0"/>
              </a:spcAft>
              <a:buClr>
                <a:srgbClr val="212121"/>
              </a:buClr>
              <a:buSzPct val="100000"/>
              <a:buFont typeface="Times New Roman"/>
              <a:buChar char="•"/>
            </a:pPr>
            <a:r>
              <a:rPr lang="en-US" sz="3500">
                <a:solidFill>
                  <a:srgbClr val="212121"/>
                </a:solidFill>
                <a:highlight>
                  <a:srgbClr val="D9EAD3"/>
                </a:highlight>
                <a:latin typeface="Times New Roman"/>
                <a:ea typeface="Times New Roman"/>
                <a:cs typeface="Times New Roman"/>
                <a:sym typeface="Times New Roman"/>
              </a:rPr>
              <a:t>lubridate: Data Wrangling</a:t>
            </a:r>
            <a:endParaRPr sz="3500">
              <a:solidFill>
                <a:srgbClr val="212121"/>
              </a:solidFill>
              <a:highlight>
                <a:srgbClr val="D9EAD3"/>
              </a:highlight>
              <a:latin typeface="Times New Roman"/>
              <a:ea typeface="Times New Roman"/>
              <a:cs typeface="Times New Roman"/>
              <a:sym typeface="Times New Roman"/>
            </a:endParaRPr>
          </a:p>
          <a:p>
            <a:pPr marL="457200" lvl="0" indent="0" algn="l" rtl="0">
              <a:lnSpc>
                <a:spcPct val="100000"/>
              </a:lnSpc>
              <a:spcBef>
                <a:spcPts val="0"/>
              </a:spcBef>
              <a:spcAft>
                <a:spcPts val="0"/>
              </a:spcAft>
              <a:buNone/>
            </a:pPr>
            <a:endParaRPr sz="1500">
              <a:solidFill>
                <a:srgbClr val="212121"/>
              </a:solidFill>
              <a:highlight>
                <a:srgbClr val="D9EAD3"/>
              </a:highlight>
              <a:latin typeface="Times New Roman"/>
              <a:ea typeface="Times New Roman"/>
              <a:cs typeface="Times New Roman"/>
              <a:sym typeface="Times New Roman"/>
            </a:endParaRPr>
          </a:p>
          <a:p>
            <a:pPr marL="457200" marR="38100" lvl="0" indent="-434181" algn="l" rtl="0">
              <a:lnSpc>
                <a:spcPct val="100000"/>
              </a:lnSpc>
              <a:spcBef>
                <a:spcPts val="0"/>
              </a:spcBef>
              <a:spcAft>
                <a:spcPts val="0"/>
              </a:spcAft>
              <a:buSzPct val="100000"/>
              <a:buFont typeface="Times New Roman"/>
              <a:buChar char="•"/>
            </a:pPr>
            <a:r>
              <a:rPr lang="en-US" sz="3500">
                <a:solidFill>
                  <a:srgbClr val="212121"/>
                </a:solidFill>
                <a:highlight>
                  <a:srgbClr val="D9EAD3"/>
                </a:highlight>
                <a:latin typeface="Times New Roman"/>
                <a:ea typeface="Times New Roman"/>
                <a:cs typeface="Times New Roman"/>
                <a:sym typeface="Times New Roman"/>
              </a:rPr>
              <a:t>caret: </a:t>
            </a:r>
            <a:r>
              <a:rPr lang="en-US" sz="3500">
                <a:solidFill>
                  <a:srgbClr val="292929"/>
                </a:solidFill>
                <a:highlight>
                  <a:srgbClr val="D9EAD3"/>
                </a:highlight>
                <a:latin typeface="Times New Roman"/>
                <a:ea typeface="Times New Roman"/>
                <a:cs typeface="Times New Roman"/>
                <a:sym typeface="Times New Roman"/>
              </a:rPr>
              <a:t>streamline the model building and evaluation process</a:t>
            </a:r>
            <a:endParaRPr sz="3500">
              <a:solidFill>
                <a:srgbClr val="292929"/>
              </a:solidFill>
              <a:highlight>
                <a:srgbClr val="D9EAD3"/>
              </a:highlight>
              <a:latin typeface="Times New Roman"/>
              <a:ea typeface="Times New Roman"/>
              <a:cs typeface="Times New Roman"/>
              <a:sym typeface="Times New Roman"/>
            </a:endParaRPr>
          </a:p>
          <a:p>
            <a:pPr marL="457200" marR="38100" lvl="0" indent="0" algn="l" rtl="0">
              <a:lnSpc>
                <a:spcPct val="100000"/>
              </a:lnSpc>
              <a:spcBef>
                <a:spcPts val="0"/>
              </a:spcBef>
              <a:spcAft>
                <a:spcPts val="0"/>
              </a:spcAft>
              <a:buNone/>
            </a:pPr>
            <a:endParaRPr sz="1600">
              <a:solidFill>
                <a:srgbClr val="292929"/>
              </a:solidFill>
              <a:highlight>
                <a:srgbClr val="D9EAD3"/>
              </a:highlight>
              <a:latin typeface="Times New Roman"/>
              <a:ea typeface="Times New Roman"/>
              <a:cs typeface="Times New Roman"/>
              <a:sym typeface="Times New Roman"/>
            </a:endParaRPr>
          </a:p>
          <a:p>
            <a:pPr marL="457200" marR="38100" lvl="0" indent="-434181" algn="l" rtl="0">
              <a:lnSpc>
                <a:spcPct val="100000"/>
              </a:lnSpc>
              <a:spcBef>
                <a:spcPts val="0"/>
              </a:spcBef>
              <a:spcAft>
                <a:spcPts val="0"/>
              </a:spcAft>
              <a:buClr>
                <a:srgbClr val="212121"/>
              </a:buClr>
              <a:buSzPct val="100000"/>
              <a:buFont typeface="Times New Roman"/>
              <a:buChar char="•"/>
            </a:pPr>
            <a:r>
              <a:rPr lang="en-US" sz="3500">
                <a:solidFill>
                  <a:srgbClr val="212121"/>
                </a:solidFill>
                <a:highlight>
                  <a:srgbClr val="D9EAD3"/>
                </a:highlight>
                <a:latin typeface="Times New Roman"/>
                <a:ea typeface="Times New Roman"/>
                <a:cs typeface="Times New Roman"/>
                <a:sym typeface="Times New Roman"/>
              </a:rPr>
              <a:t>e1071: Building Model</a:t>
            </a:r>
            <a:endParaRPr sz="3500">
              <a:solidFill>
                <a:srgbClr val="212121"/>
              </a:solidFill>
              <a:highlight>
                <a:srgbClr val="D9EAD3"/>
              </a:highlight>
              <a:latin typeface="Times New Roman"/>
              <a:ea typeface="Times New Roman"/>
              <a:cs typeface="Times New Roman"/>
              <a:sym typeface="Times New Roman"/>
            </a:endParaRPr>
          </a:p>
          <a:p>
            <a:pPr marL="457200" marR="38100" lvl="0" indent="0" algn="l" rtl="0">
              <a:lnSpc>
                <a:spcPct val="100000"/>
              </a:lnSpc>
              <a:spcBef>
                <a:spcPts val="0"/>
              </a:spcBef>
              <a:spcAft>
                <a:spcPts val="0"/>
              </a:spcAft>
              <a:buNone/>
            </a:pPr>
            <a:endParaRPr sz="1600">
              <a:solidFill>
                <a:srgbClr val="212121"/>
              </a:solidFill>
              <a:highlight>
                <a:srgbClr val="D9EAD3"/>
              </a:highlight>
              <a:latin typeface="Times New Roman"/>
              <a:ea typeface="Times New Roman"/>
              <a:cs typeface="Times New Roman"/>
              <a:sym typeface="Times New Roman"/>
            </a:endParaRPr>
          </a:p>
          <a:p>
            <a:pPr marL="457200" marR="38100" lvl="0" indent="-434181" algn="l" rtl="0">
              <a:lnSpc>
                <a:spcPct val="100000"/>
              </a:lnSpc>
              <a:spcBef>
                <a:spcPts val="0"/>
              </a:spcBef>
              <a:spcAft>
                <a:spcPts val="0"/>
              </a:spcAft>
              <a:buClr>
                <a:srgbClr val="212121"/>
              </a:buClr>
              <a:buSzPct val="100000"/>
              <a:buFont typeface="Times New Roman"/>
              <a:buChar char="•"/>
            </a:pPr>
            <a:r>
              <a:rPr lang="en-US" sz="3500">
                <a:solidFill>
                  <a:srgbClr val="212121"/>
                </a:solidFill>
                <a:highlight>
                  <a:srgbClr val="D9EAD3"/>
                </a:highlight>
                <a:latin typeface="Times New Roman"/>
                <a:ea typeface="Times New Roman"/>
                <a:cs typeface="Times New Roman"/>
                <a:sym typeface="Times New Roman"/>
              </a:rPr>
              <a:t>tictoc: Timing Function</a:t>
            </a:r>
            <a:endParaRPr sz="3500">
              <a:solidFill>
                <a:srgbClr val="212121"/>
              </a:solidFill>
              <a:highlight>
                <a:srgbClr val="D9EAD3"/>
              </a:highlight>
              <a:latin typeface="Times New Roman"/>
              <a:ea typeface="Times New Roman"/>
              <a:cs typeface="Times New Roman"/>
              <a:sym typeface="Times New Roman"/>
            </a:endParaRPr>
          </a:p>
          <a:p>
            <a:pPr marL="457200" marR="38100" lvl="0" indent="0" algn="l" rtl="0">
              <a:lnSpc>
                <a:spcPct val="100000"/>
              </a:lnSpc>
              <a:spcBef>
                <a:spcPts val="0"/>
              </a:spcBef>
              <a:spcAft>
                <a:spcPts val="0"/>
              </a:spcAft>
              <a:buNone/>
            </a:pPr>
            <a:endParaRPr sz="1600">
              <a:solidFill>
                <a:srgbClr val="212121"/>
              </a:solidFill>
              <a:highlight>
                <a:srgbClr val="D9EAD3"/>
              </a:highlight>
              <a:latin typeface="Times New Roman"/>
              <a:ea typeface="Times New Roman"/>
              <a:cs typeface="Times New Roman"/>
              <a:sym typeface="Times New Roman"/>
            </a:endParaRPr>
          </a:p>
          <a:p>
            <a:pPr marL="457200" marR="38100" lvl="0" indent="-434181" algn="l" rtl="0">
              <a:lnSpc>
                <a:spcPct val="100000"/>
              </a:lnSpc>
              <a:spcBef>
                <a:spcPts val="0"/>
              </a:spcBef>
              <a:spcAft>
                <a:spcPts val="0"/>
              </a:spcAft>
              <a:buSzPct val="100000"/>
              <a:buFont typeface="Times New Roman"/>
              <a:buChar char="•"/>
            </a:pPr>
            <a:r>
              <a:rPr lang="en-US" sz="3500">
                <a:solidFill>
                  <a:srgbClr val="212121"/>
                </a:solidFill>
                <a:highlight>
                  <a:srgbClr val="D9EAD3"/>
                </a:highlight>
                <a:latin typeface="Times New Roman"/>
                <a:ea typeface="Times New Roman"/>
                <a:cs typeface="Times New Roman"/>
                <a:sym typeface="Times New Roman"/>
              </a:rPr>
              <a:t>gbm: </a:t>
            </a:r>
            <a:r>
              <a:rPr lang="en-US" sz="3500">
                <a:highlight>
                  <a:srgbClr val="D9EAD3"/>
                </a:highlight>
                <a:latin typeface="Times New Roman"/>
                <a:ea typeface="Times New Roman"/>
                <a:cs typeface="Times New Roman"/>
                <a:sym typeface="Times New Roman"/>
              </a:rPr>
              <a:t>Generalized Boosted Regression Models</a:t>
            </a:r>
            <a:endParaRPr sz="3500">
              <a:highlight>
                <a:srgbClr val="D9EAD3"/>
              </a:highlight>
              <a:latin typeface="Times New Roman"/>
              <a:ea typeface="Times New Roman"/>
              <a:cs typeface="Times New Roman"/>
              <a:sym typeface="Times New Roman"/>
            </a:endParaRPr>
          </a:p>
          <a:p>
            <a:pPr marL="914400" lvl="0" indent="0" algn="l" rtl="0">
              <a:lnSpc>
                <a:spcPct val="90000"/>
              </a:lnSpc>
              <a:spcBef>
                <a:spcPts val="0"/>
              </a:spcBef>
              <a:spcAft>
                <a:spcPts val="0"/>
              </a:spcAft>
              <a:buNone/>
            </a:pPr>
            <a:endParaRPr sz="1800">
              <a:solidFill>
                <a:srgbClr val="212121"/>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6"/>
          <p:cNvSpPr txBox="1">
            <a:spLocks noGrp="1"/>
          </p:cNvSpPr>
          <p:nvPr>
            <p:ph type="title"/>
          </p:nvPr>
        </p:nvSpPr>
        <p:spPr>
          <a:xfrm>
            <a:off x="344075" y="400725"/>
            <a:ext cx="110097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latin typeface="Times New Roman"/>
                <a:ea typeface="Times New Roman"/>
                <a:cs typeface="Times New Roman"/>
                <a:sym typeface="Times New Roman"/>
              </a:rPr>
              <a:t>Approach- Merge, EDA, Model Building </a:t>
            </a:r>
            <a:endParaRPr b="1">
              <a:latin typeface="Times New Roman"/>
              <a:ea typeface="Times New Roman"/>
              <a:cs typeface="Times New Roman"/>
              <a:sym typeface="Times New Roman"/>
            </a:endParaRPr>
          </a:p>
        </p:txBody>
      </p:sp>
      <p:sp>
        <p:nvSpPr>
          <p:cNvPr id="115" name="Google Shape;115;p6"/>
          <p:cNvSpPr txBox="1">
            <a:spLocks noGrp="1"/>
          </p:cNvSpPr>
          <p:nvPr>
            <p:ph type="body" idx="1"/>
          </p:nvPr>
        </p:nvSpPr>
        <p:spPr>
          <a:xfrm>
            <a:off x="620975" y="1996425"/>
            <a:ext cx="10732800" cy="4801500"/>
          </a:xfrm>
          <a:prstGeom prst="rect">
            <a:avLst/>
          </a:prstGeom>
          <a:noFill/>
          <a:ln>
            <a:noFill/>
          </a:ln>
        </p:spPr>
        <p:txBody>
          <a:bodyPr spcFirstLastPara="1" wrap="square" lIns="91425" tIns="45700" rIns="91425" bIns="45700" anchor="t" anchorCtr="0">
            <a:normAutofit lnSpcReduction="10000"/>
          </a:bodyPr>
          <a:lstStyle/>
          <a:p>
            <a:pPr marL="457200" lvl="0" indent="-368300" algn="l" rtl="0">
              <a:lnSpc>
                <a:spcPct val="90000"/>
              </a:lnSpc>
              <a:spcBef>
                <a:spcPts val="0"/>
              </a:spcBef>
              <a:spcAft>
                <a:spcPts val="0"/>
              </a:spcAft>
              <a:buClr>
                <a:srgbClr val="212121"/>
              </a:buClr>
              <a:buSzPts val="2200"/>
              <a:buFont typeface="Times New Roman"/>
              <a:buChar char="•"/>
            </a:pPr>
            <a:r>
              <a:rPr lang="en-US" sz="3200">
                <a:solidFill>
                  <a:srgbClr val="212121"/>
                </a:solidFill>
                <a:highlight>
                  <a:srgbClr val="D9EAD3"/>
                </a:highlight>
                <a:latin typeface="Times New Roman"/>
                <a:ea typeface="Times New Roman"/>
                <a:cs typeface="Times New Roman"/>
                <a:sym typeface="Times New Roman"/>
              </a:rPr>
              <a:t>Data Preparation - got the item category details in the sales data</a:t>
            </a:r>
            <a:endParaRPr sz="3200">
              <a:solidFill>
                <a:srgbClr val="212121"/>
              </a:solidFill>
              <a:highlight>
                <a:srgbClr val="D9EAD3"/>
              </a:highlight>
              <a:latin typeface="Times New Roman"/>
              <a:ea typeface="Times New Roman"/>
              <a:cs typeface="Times New Roman"/>
              <a:sym typeface="Times New Roman"/>
            </a:endParaRPr>
          </a:p>
          <a:p>
            <a:pPr marL="228600" lvl="0" indent="-50800" algn="l" rtl="0">
              <a:lnSpc>
                <a:spcPct val="90000"/>
              </a:lnSpc>
              <a:spcBef>
                <a:spcPts val="0"/>
              </a:spcBef>
              <a:spcAft>
                <a:spcPts val="0"/>
              </a:spcAft>
              <a:buClr>
                <a:schemeClr val="dk1"/>
              </a:buClr>
              <a:buSzPts val="2800"/>
              <a:buNone/>
            </a:pPr>
            <a:endParaRPr sz="3200"/>
          </a:p>
          <a:p>
            <a:pPr marL="457200" lvl="0" indent="-368300" algn="l" rtl="0">
              <a:lnSpc>
                <a:spcPct val="90000"/>
              </a:lnSpc>
              <a:spcBef>
                <a:spcPts val="0"/>
              </a:spcBef>
              <a:spcAft>
                <a:spcPts val="0"/>
              </a:spcAft>
              <a:buSzPts val="2200"/>
              <a:buFont typeface="Times New Roman"/>
              <a:buChar char="•"/>
            </a:pPr>
            <a:r>
              <a:rPr lang="en-US" sz="3200">
                <a:latin typeface="Times New Roman"/>
                <a:ea typeface="Times New Roman"/>
                <a:cs typeface="Times New Roman"/>
                <a:sym typeface="Times New Roman"/>
              </a:rPr>
              <a:t>EDA</a:t>
            </a:r>
            <a:endParaRPr sz="3200">
              <a:latin typeface="Times New Roman"/>
              <a:ea typeface="Times New Roman"/>
              <a:cs typeface="Times New Roman"/>
              <a:sym typeface="Times New Roman"/>
            </a:endParaRPr>
          </a:p>
          <a:p>
            <a:pPr marL="228600" lvl="0" indent="-50800" algn="l" rtl="0">
              <a:lnSpc>
                <a:spcPct val="90000"/>
              </a:lnSpc>
              <a:spcBef>
                <a:spcPts val="0"/>
              </a:spcBef>
              <a:spcAft>
                <a:spcPts val="0"/>
              </a:spcAft>
              <a:buClr>
                <a:schemeClr val="dk1"/>
              </a:buClr>
              <a:buSzPts val="2800"/>
              <a:buNone/>
            </a:pPr>
            <a:endParaRPr sz="3200">
              <a:latin typeface="Times New Roman"/>
              <a:ea typeface="Times New Roman"/>
              <a:cs typeface="Times New Roman"/>
              <a:sym typeface="Times New Roman"/>
            </a:endParaRPr>
          </a:p>
          <a:p>
            <a:pPr marL="457200" lvl="0" indent="-368300" algn="l" rtl="0">
              <a:lnSpc>
                <a:spcPct val="90000"/>
              </a:lnSpc>
              <a:spcBef>
                <a:spcPts val="0"/>
              </a:spcBef>
              <a:spcAft>
                <a:spcPts val="0"/>
              </a:spcAft>
              <a:buSzPts val="2200"/>
              <a:buFont typeface="Times New Roman"/>
              <a:buChar char="•"/>
            </a:pPr>
            <a:r>
              <a:rPr lang="en-US" sz="3200">
                <a:latin typeface="Times New Roman"/>
                <a:ea typeface="Times New Roman"/>
                <a:cs typeface="Times New Roman"/>
                <a:sym typeface="Times New Roman"/>
              </a:rPr>
              <a:t>Model Building - Used tictoc function and Gbm function to create the model.</a:t>
            </a:r>
            <a:endParaRPr sz="3200">
              <a:latin typeface="Times New Roman"/>
              <a:ea typeface="Times New Roman"/>
              <a:cs typeface="Times New Roman"/>
              <a:sym typeface="Times New Roman"/>
            </a:endParaRPr>
          </a:p>
          <a:p>
            <a:pPr marL="0" lvl="0" indent="0" algn="l" rtl="0">
              <a:lnSpc>
                <a:spcPct val="90000"/>
              </a:lnSpc>
              <a:spcBef>
                <a:spcPts val="0"/>
              </a:spcBef>
              <a:spcAft>
                <a:spcPts val="0"/>
              </a:spcAft>
              <a:buNone/>
            </a:pPr>
            <a:r>
              <a:rPr lang="en-US" sz="3200">
                <a:latin typeface="Times New Roman"/>
                <a:ea typeface="Times New Roman"/>
                <a:cs typeface="Times New Roman"/>
                <a:sym typeface="Times New Roman"/>
              </a:rPr>
              <a:t> </a:t>
            </a:r>
            <a:endParaRPr sz="3200">
              <a:latin typeface="Times New Roman"/>
              <a:ea typeface="Times New Roman"/>
              <a:cs typeface="Times New Roman"/>
              <a:sym typeface="Times New Roman"/>
            </a:endParaRPr>
          </a:p>
          <a:p>
            <a:pPr marL="457200" lvl="0" indent="-368300" algn="l" rtl="0">
              <a:lnSpc>
                <a:spcPct val="90000"/>
              </a:lnSpc>
              <a:spcBef>
                <a:spcPts val="0"/>
              </a:spcBef>
              <a:spcAft>
                <a:spcPts val="0"/>
              </a:spcAft>
              <a:buSzPts val="2200"/>
              <a:buFont typeface="Times New Roman"/>
              <a:buChar char="•"/>
            </a:pPr>
            <a:r>
              <a:rPr lang="en-US" sz="3200">
                <a:latin typeface="Times New Roman"/>
                <a:ea typeface="Times New Roman"/>
                <a:cs typeface="Times New Roman"/>
                <a:sym typeface="Times New Roman"/>
              </a:rPr>
              <a:t>Tic function- starts timer of the execution and stores the time on stack. </a:t>
            </a:r>
            <a:endParaRPr sz="3200">
              <a:latin typeface="Times New Roman"/>
              <a:ea typeface="Times New Roman"/>
              <a:cs typeface="Times New Roman"/>
              <a:sym typeface="Times New Roman"/>
            </a:endParaRPr>
          </a:p>
          <a:p>
            <a:pPr marL="0" lvl="0" indent="0" algn="l" rtl="0">
              <a:lnSpc>
                <a:spcPct val="90000"/>
              </a:lnSpc>
              <a:spcBef>
                <a:spcPts val="0"/>
              </a:spcBef>
              <a:spcAft>
                <a:spcPts val="0"/>
              </a:spcAft>
              <a:buNone/>
            </a:pPr>
            <a:endParaRPr sz="3200">
              <a:latin typeface="Times New Roman"/>
              <a:ea typeface="Times New Roman"/>
              <a:cs typeface="Times New Roman"/>
              <a:sym typeface="Times New Roman"/>
            </a:endParaRPr>
          </a:p>
          <a:p>
            <a:pPr marL="228600" lvl="0" indent="-50800" algn="l" rtl="0">
              <a:lnSpc>
                <a:spcPct val="90000"/>
              </a:lnSpc>
              <a:spcBef>
                <a:spcPts val="0"/>
              </a:spcBef>
              <a:spcAft>
                <a:spcPts val="0"/>
              </a:spcAft>
              <a:buClr>
                <a:schemeClr val="dk1"/>
              </a:buClr>
              <a:buSzPts val="2800"/>
              <a:buNone/>
            </a:pP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7"/>
          <p:cNvSpPr txBox="1">
            <a:spLocks noGrp="1"/>
          </p:cNvSpPr>
          <p:nvPr>
            <p:ph type="title"/>
          </p:nvPr>
        </p:nvSpPr>
        <p:spPr>
          <a:xfrm>
            <a:off x="378372" y="112877"/>
            <a:ext cx="11435255" cy="68590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960"/>
              <a:buFont typeface="Calibri"/>
              <a:buNone/>
            </a:pPr>
            <a:r>
              <a:rPr lang="en-US" sz="4444" b="1">
                <a:latin typeface="Times New Roman"/>
                <a:ea typeface="Times New Roman"/>
                <a:cs typeface="Times New Roman"/>
                <a:sym typeface="Times New Roman"/>
              </a:rPr>
              <a:t>Shop wise sales and sale item category wise</a:t>
            </a:r>
            <a:endParaRPr sz="4444" b="1">
              <a:latin typeface="Times New Roman"/>
              <a:ea typeface="Times New Roman"/>
              <a:cs typeface="Times New Roman"/>
              <a:sym typeface="Times New Roman"/>
            </a:endParaRPr>
          </a:p>
        </p:txBody>
      </p:sp>
      <p:pic>
        <p:nvPicPr>
          <p:cNvPr id="121" name="Google Shape;121;p7"/>
          <p:cNvPicPr preferRelativeResize="0">
            <a:picLocks noGrp="1"/>
          </p:cNvPicPr>
          <p:nvPr>
            <p:ph type="body" idx="1"/>
          </p:nvPr>
        </p:nvPicPr>
        <p:blipFill rotWithShape="1">
          <a:blip r:embed="rId3">
            <a:alphaModFix/>
          </a:blip>
          <a:srcRect/>
          <a:stretch/>
        </p:blipFill>
        <p:spPr>
          <a:xfrm>
            <a:off x="-1" y="856412"/>
            <a:ext cx="12192000" cy="3059235"/>
          </a:xfrm>
          <a:prstGeom prst="rect">
            <a:avLst/>
          </a:prstGeom>
          <a:noFill/>
          <a:ln>
            <a:noFill/>
          </a:ln>
        </p:spPr>
      </p:pic>
      <p:pic>
        <p:nvPicPr>
          <p:cNvPr id="122" name="Google Shape;122;p7"/>
          <p:cNvPicPr preferRelativeResize="0"/>
          <p:nvPr/>
        </p:nvPicPr>
        <p:blipFill rotWithShape="1">
          <a:blip r:embed="rId4">
            <a:alphaModFix/>
          </a:blip>
          <a:srcRect/>
          <a:stretch/>
        </p:blipFill>
        <p:spPr>
          <a:xfrm>
            <a:off x="1" y="3973273"/>
            <a:ext cx="12192000" cy="305923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127" name="Google Shape;127;p8"/>
          <p:cNvPicPr preferRelativeResize="0"/>
          <p:nvPr/>
        </p:nvPicPr>
        <p:blipFill rotWithShape="1">
          <a:blip r:embed="rId3">
            <a:alphaModFix/>
          </a:blip>
          <a:srcRect/>
          <a:stretch/>
        </p:blipFill>
        <p:spPr>
          <a:xfrm>
            <a:off x="-10500" y="1044125"/>
            <a:ext cx="12185823" cy="5813876"/>
          </a:xfrm>
          <a:prstGeom prst="rect">
            <a:avLst/>
          </a:prstGeom>
          <a:noFill/>
          <a:ln>
            <a:noFill/>
          </a:ln>
        </p:spPr>
      </p:pic>
      <p:sp>
        <p:nvSpPr>
          <p:cNvPr id="128" name="Google Shape;128;p8"/>
          <p:cNvSpPr txBox="1"/>
          <p:nvPr/>
        </p:nvSpPr>
        <p:spPr>
          <a:xfrm>
            <a:off x="213575" y="71200"/>
            <a:ext cx="117465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400" b="1">
                <a:latin typeface="Times New Roman"/>
                <a:ea typeface="Times New Roman"/>
                <a:cs typeface="Times New Roman"/>
                <a:sym typeface="Times New Roman"/>
              </a:rPr>
              <a:t>Most Items in Shops per Shop ID</a:t>
            </a:r>
            <a:endParaRPr sz="4400" b="1">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g17fa012bbff_1_0"/>
          <p:cNvSpPr txBox="1">
            <a:spLocks noGrp="1"/>
          </p:cNvSpPr>
          <p:nvPr>
            <p:ph type="title"/>
          </p:nvPr>
        </p:nvSpPr>
        <p:spPr>
          <a:xfrm>
            <a:off x="470375" y="201700"/>
            <a:ext cx="11133600" cy="866100"/>
          </a:xfrm>
          <a:prstGeom prst="rect">
            <a:avLst/>
          </a:prstGeom>
        </p:spPr>
        <p:txBody>
          <a:bodyPr spcFirstLastPara="1" wrap="square" lIns="91425" tIns="45700" rIns="91425" bIns="45700" anchor="ctr" anchorCtr="0">
            <a:noAutofit/>
          </a:bodyPr>
          <a:lstStyle/>
          <a:p>
            <a:pPr marL="0" lvl="0" indent="0" algn="l" rtl="0">
              <a:lnSpc>
                <a:spcPct val="100000"/>
              </a:lnSpc>
              <a:spcBef>
                <a:spcPts val="0"/>
              </a:spcBef>
              <a:spcAft>
                <a:spcPts val="0"/>
              </a:spcAft>
              <a:buNone/>
            </a:pPr>
            <a:endParaRPr sz="4455">
              <a:latin typeface="Times New Roman"/>
              <a:ea typeface="Times New Roman"/>
              <a:cs typeface="Times New Roman"/>
              <a:sym typeface="Times New Roman"/>
            </a:endParaRPr>
          </a:p>
          <a:p>
            <a:pPr marL="0" lvl="0" indent="0" algn="l" rtl="0">
              <a:lnSpc>
                <a:spcPct val="100000"/>
              </a:lnSpc>
              <a:spcBef>
                <a:spcPts val="0"/>
              </a:spcBef>
              <a:spcAft>
                <a:spcPts val="0"/>
              </a:spcAft>
              <a:buClr>
                <a:schemeClr val="dk1"/>
              </a:buClr>
              <a:buSzPts val="1100"/>
              <a:buFont typeface="Arial"/>
              <a:buNone/>
            </a:pPr>
            <a:r>
              <a:rPr lang="en-US" b="1">
                <a:latin typeface="Times New Roman"/>
                <a:ea typeface="Times New Roman"/>
                <a:cs typeface="Times New Roman"/>
                <a:sym typeface="Times New Roman"/>
              </a:rPr>
              <a:t>Most Item Category per Shop</a:t>
            </a:r>
            <a:endParaRPr b="1">
              <a:latin typeface="Times New Roman"/>
              <a:ea typeface="Times New Roman"/>
              <a:cs typeface="Times New Roman"/>
              <a:sym typeface="Times New Roman"/>
            </a:endParaRPr>
          </a:p>
          <a:p>
            <a:pPr marL="0" lvl="0" indent="0" algn="l" rtl="0">
              <a:spcBef>
                <a:spcPts val="0"/>
              </a:spcBef>
              <a:spcAft>
                <a:spcPts val="0"/>
              </a:spcAft>
              <a:buNone/>
            </a:pPr>
            <a:endParaRPr/>
          </a:p>
        </p:txBody>
      </p:sp>
      <p:pic>
        <p:nvPicPr>
          <p:cNvPr id="134" name="Google Shape;134;g17fa012bbff_1_0"/>
          <p:cNvPicPr preferRelativeResize="0">
            <a:picLocks noGrp="1"/>
          </p:cNvPicPr>
          <p:nvPr>
            <p:ph type="body" idx="1"/>
          </p:nvPr>
        </p:nvPicPr>
        <p:blipFill rotWithShape="1">
          <a:blip r:embed="rId3">
            <a:alphaModFix/>
          </a:blip>
          <a:srcRect/>
          <a:stretch/>
        </p:blipFill>
        <p:spPr>
          <a:xfrm>
            <a:off x="75150" y="1198375"/>
            <a:ext cx="12041700" cy="53751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433</Words>
  <Application>Microsoft Macintosh PowerPoint</Application>
  <PresentationFormat>Widescreen</PresentationFormat>
  <Paragraphs>61</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Times New Roman</vt:lpstr>
      <vt:lpstr>Office Theme</vt:lpstr>
      <vt:lpstr>Predict Future Sales  Data Analytics using R</vt:lpstr>
      <vt:lpstr>Description </vt:lpstr>
      <vt:lpstr>Problem Statement </vt:lpstr>
      <vt:lpstr>Dataset Information </vt:lpstr>
      <vt:lpstr>Libraries Required </vt:lpstr>
      <vt:lpstr>Approach- Merge, EDA, Model Building </vt:lpstr>
      <vt:lpstr>Shop wise sales and sale item category wise</vt:lpstr>
      <vt:lpstr>PowerPoint Presentation</vt:lpstr>
      <vt:lpstr> Most Item Category per Shop </vt:lpstr>
      <vt:lpstr>Most Popular item per shop</vt:lpstr>
      <vt:lpstr>Total gross per Item category</vt:lpstr>
      <vt:lpstr>Total sales Month-day and Year wise </vt:lpstr>
      <vt:lpstr>Yearly-Monthly Sales</vt:lpstr>
      <vt:lpstr>Yearly Sales</vt:lpstr>
      <vt:lpstr>Items sold on weekdays; Daily item sold</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Future Sales  Data Analytics using R</dc:title>
  <dc:creator>Rane, Payal D</dc:creator>
  <cp:lastModifiedBy>Parnerkar, Sakshee Laxmikant</cp:lastModifiedBy>
  <cp:revision>2</cp:revision>
  <dcterms:created xsi:type="dcterms:W3CDTF">2022-12-01T23:29:33Z</dcterms:created>
  <dcterms:modified xsi:type="dcterms:W3CDTF">2023-03-13T19:41:18Z</dcterms:modified>
</cp:coreProperties>
</file>